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15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7981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5 paragraph essay</a:t>
            </a:r>
          </a:p>
          <a:p>
            <a:pPr>
              <a:buNone/>
            </a:pPr>
            <a:r>
              <a:rPr lang="en"/>
              <a:t>graphic organizers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9:20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Hattie’s story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9:25-9:40 (15 min)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9:40-9:50 (10 min) sticky notes - by table &gt; split room in 1/4s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5 min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5 min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5 min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10:00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3 min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2 min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10:10-10:20 (10 min)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10:20-10:30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10:30-11:15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10:30-10:40 </a:t>
            </a:r>
          </a:p>
          <a:p>
            <a:pPr>
              <a:buNone/>
            </a:pPr>
            <a:r>
              <a:rPr lang="en" sz="1800"/>
              <a:t>where to pause? - 2:30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10:40 - 10:50 </a:t>
            </a:r>
          </a:p>
          <a:p>
            <a:pPr>
              <a:buNone/>
            </a:pPr>
            <a:r>
              <a:rPr lang="en"/>
              <a:t>where to pause? 6:30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10:50-11:00 stop after initial banter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11:00-11:05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11:05-11:30 by table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11:20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11:00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Susan/Delia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indent="457200">
              <a:buSzPct val="100000"/>
              <a:defRPr sz="7200"/>
            </a:lvl1pPr>
            <a:lvl2pPr indent="457200">
              <a:buSzPct val="100000"/>
              <a:defRPr sz="7200"/>
            </a:lvl2pPr>
            <a:lvl3pPr indent="457200">
              <a:buSzPct val="100000"/>
              <a:defRPr sz="7200"/>
            </a:lvl3pPr>
            <a:lvl4pPr indent="457200">
              <a:buSzPct val="100000"/>
              <a:defRPr sz="7200"/>
            </a:lvl4pPr>
            <a:lvl5pPr indent="457200">
              <a:buSzPct val="100000"/>
              <a:defRPr sz="7200"/>
            </a:lvl5pPr>
            <a:lvl6pPr indent="457200">
              <a:buSzPct val="100000"/>
              <a:defRPr sz="7200"/>
            </a:lvl6pPr>
            <a:lvl7pPr indent="457200">
              <a:buSzPct val="100000"/>
              <a:defRPr sz="7200"/>
            </a:lvl7pPr>
            <a:lvl8pPr indent="457200">
              <a:buSzPct val="100000"/>
              <a:defRPr sz="7200"/>
            </a:lvl8pPr>
            <a:lvl9pPr indent="457200">
              <a:buSzPct val="100000"/>
              <a:defRPr sz="7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 marL="0" indent="30480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457200" y="411479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57200" y="3633382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>
                <a:solidFill>
                  <a:srgbClr val="DA0002"/>
                </a:solidFill>
              </a:defRPr>
            </a:lvl1pPr>
            <a:lvl2pPr>
              <a:defRPr>
                <a:solidFill>
                  <a:srgbClr val="DA0002"/>
                </a:solidFill>
              </a:defRPr>
            </a:lvl2pPr>
            <a:lvl3pPr>
              <a:defRPr>
                <a:solidFill>
                  <a:srgbClr val="DA0002"/>
                </a:solidFill>
              </a:defRPr>
            </a:lvl3pPr>
            <a:lvl4pPr>
              <a:defRPr>
                <a:solidFill>
                  <a:srgbClr val="DA0002"/>
                </a:solidFill>
              </a:defRPr>
            </a:lvl4pPr>
            <a:lvl5pPr>
              <a:defRPr>
                <a:solidFill>
                  <a:srgbClr val="DA0002"/>
                </a:solidFill>
              </a:defRPr>
            </a:lvl5pPr>
            <a:lvl6pPr>
              <a:defRPr>
                <a:solidFill>
                  <a:srgbClr val="DA0002"/>
                </a:solidFill>
              </a:defRPr>
            </a:lvl6pPr>
            <a:lvl7pPr>
              <a:defRPr>
                <a:solidFill>
                  <a:srgbClr val="DA0002"/>
                </a:solidFill>
              </a:defRPr>
            </a:lvl7pPr>
            <a:lvl8pPr>
              <a:defRPr>
                <a:solidFill>
                  <a:srgbClr val="DA0002"/>
                </a:solidFill>
              </a:defRPr>
            </a:lvl8pPr>
            <a:lvl9pPr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>
                <a:solidFill>
                  <a:srgbClr val="DA0002"/>
                </a:solidFill>
              </a:defRPr>
            </a:lvl1pPr>
            <a:lvl2pPr>
              <a:defRPr>
                <a:solidFill>
                  <a:srgbClr val="DA0002"/>
                </a:solidFill>
              </a:defRPr>
            </a:lvl2pPr>
            <a:lvl3pPr>
              <a:defRPr>
                <a:solidFill>
                  <a:srgbClr val="DA0002"/>
                </a:solidFill>
              </a:defRPr>
            </a:lvl3pPr>
            <a:lvl4pPr>
              <a:defRPr>
                <a:solidFill>
                  <a:srgbClr val="DA0002"/>
                </a:solidFill>
              </a:defRPr>
            </a:lvl4pPr>
            <a:lvl5pPr>
              <a:defRPr>
                <a:solidFill>
                  <a:srgbClr val="DA0002"/>
                </a:solidFill>
              </a:defRPr>
            </a:lvl5pPr>
            <a:lvl6pPr>
              <a:defRPr>
                <a:solidFill>
                  <a:srgbClr val="DA0002"/>
                </a:solidFill>
              </a:defRPr>
            </a:lvl6pPr>
            <a:lvl7pPr>
              <a:defRPr>
                <a:solidFill>
                  <a:srgbClr val="DA0002"/>
                </a:solidFill>
              </a:defRPr>
            </a:lvl7pPr>
            <a:lvl8pPr>
              <a:defRPr>
                <a:solidFill>
                  <a:srgbClr val="DA0002"/>
                </a:solidFill>
              </a:defRPr>
            </a:lvl8pPr>
            <a:lvl9pPr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cxnSp>
        <p:nvCxnSpPr>
          <p:cNvPr id="21" name="Shape 21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57200" y="431776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457200" y="11313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1pPr>
            <a:lvl2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2pPr>
            <a:lvl3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3pPr>
            <a:lvl4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4pPr>
            <a:lvl5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5pPr>
            <a:lvl6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6pPr>
            <a:lvl7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7pPr>
            <a:lvl8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8pPr>
            <a:lvl9pPr marL="0" indent="228600"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7" name="Shape 7"/>
          <p:cNvCxnSpPr/>
          <p:nvPr/>
        </p:nvCxnSpPr>
        <p:spPr>
          <a:xfrm>
            <a:off x="457200" y="502325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mericangunfacts.com/" TargetMode="External"/><Relationship Id="rId4" Type="http://schemas.openxmlformats.org/officeDocument/2006/relationships/hyperlink" Target="http://guncontrolnowusa.wordpress.com/2013/05/14/if-guns-were-as-regulated-as-cars-an-enlighting-infographic/" TargetMode="External"/><Relationship Id="rId5" Type="http://schemas.openxmlformats.org/officeDocument/2006/relationships/hyperlink" Target="http://www.criminal-justice-major.net/guns/" TargetMode="External"/><Relationship Id="rId6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vB5vL4bJeug" TargetMode="External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7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pbs.org/video/2320254574/" TargetMode="External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3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4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RC4JJWUtzkc" TargetMode="External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6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vOCpqyZ4Xu0" TargetMode="External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8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9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://artofteachingargument.wikispaces.com/Prompts+&amp;+Text+Sets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0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1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2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05225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6000"/>
              <a:t>The Art of </a:t>
            </a:r>
          </a:p>
          <a:p>
            <a:pPr lvl="0" rtl="0">
              <a:buNone/>
            </a:pPr>
            <a:r>
              <a:rPr lang="en" sz="6000"/>
              <a:t>Teaching Argument</a:t>
            </a:r>
          </a:p>
          <a:p>
            <a:pPr lvl="0" rtl="0">
              <a:buNone/>
            </a:pPr>
            <a:r>
              <a:rPr lang="en" sz="2400" b="0" i="1">
                <a:solidFill>
                  <a:schemeClr val="dk2"/>
                </a:solidFill>
              </a:rPr>
              <a:t>evidence, reasoning, rebuttal &amp; assessment</a:t>
            </a:r>
          </a:p>
          <a:p>
            <a:pPr lvl="0" algn="ctr" rtl="0">
              <a:buClr>
                <a:schemeClr val="dk1"/>
              </a:buClr>
              <a:buSzPct val="25000"/>
              <a:buFont typeface="Calibri"/>
              <a:buNone/>
            </a:pPr>
            <a:r>
              <a:rPr lang="en" sz="180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" sz="180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80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artofteachingargument.wikispaces.com</a:t>
            </a:r>
          </a:p>
          <a:p>
            <a:endParaRPr lang="en" sz="180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57200" y="3716400"/>
            <a:ext cx="8229600" cy="1306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Clr>
                <a:srgbClr val="888888"/>
              </a:buClr>
              <a:buSzPct val="25000"/>
              <a:buFont typeface="Calibri"/>
              <a:buNone/>
            </a:pPr>
            <a:r>
              <a:rPr lang="en"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Delia DeCourcy   Susan Wilson-Golab</a:t>
            </a:r>
          </a:p>
          <a:p>
            <a:pPr lvl="0" algn="ctr" rtl="0">
              <a:buClr>
                <a:srgbClr val="888888"/>
              </a:buClr>
              <a:buSzPct val="25000"/>
              <a:buFont typeface="Calibri"/>
              <a:buNone/>
            </a:pPr>
            <a:r>
              <a:rPr lang="en"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Oakland Schools</a:t>
            </a:r>
          </a:p>
          <a:p>
            <a:pPr lvl="0" algn="ctr">
              <a:buClr>
                <a:srgbClr val="888888"/>
              </a:buClr>
              <a:buSzPct val="25000"/>
              <a:buFont typeface="Calibri"/>
              <a:buNone/>
            </a:pPr>
            <a:r>
              <a:rPr lang="en" sz="2400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ELA - Social Studies - Science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6785450" y="810500"/>
            <a:ext cx="1652999" cy="706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 b="1">
                <a:solidFill>
                  <a:schemeClr val="accent1"/>
                </a:solidFill>
              </a:rPr>
              <a:t>session 2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Tasks vs. Strategies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
TASK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DA0002"/>
                </a:solidFill>
              </a:rPr>
              <a:t>Write an essay</a:t>
            </a:r>
            <a:r>
              <a:rPr lang="en" sz="2400"/>
              <a:t> in which you make an argument about the key causes of the Great Recession.</a:t>
            </a:r>
          </a:p>
          <a:p>
            <a:endParaRPr lang="en" sz="2400"/>
          </a:p>
        </p:txBody>
      </p:sp>
      <p:sp>
        <p:nvSpPr>
          <p:cNvPr id="95" name="Shape 9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
SCAFFOLDS/</a:t>
            </a:r>
            <a:br>
              <a:rPr lang="en"/>
            </a:br>
            <a:r>
              <a:rPr lang="en"/>
              <a:t>STRATEGIES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Read a foundational article together (</a:t>
            </a:r>
            <a:r>
              <a:rPr lang="en" sz="1400">
                <a:solidFill>
                  <a:srgbClr val="0099FF"/>
                </a:solidFill>
              </a:rPr>
              <a:t>read / think aloud modeling</a:t>
            </a:r>
            <a:r>
              <a:rPr lang="en" sz="1400"/>
              <a:t>) 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Students </a:t>
            </a:r>
            <a:r>
              <a:rPr lang="en" sz="1400">
                <a:solidFill>
                  <a:srgbClr val="0099FF"/>
                </a:solidFill>
              </a:rPr>
              <a:t>sort info into cause and effect categories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A selection of articles provided 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400">
                <a:solidFill>
                  <a:srgbClr val="0099FF"/>
                </a:solidFill>
              </a:rPr>
              <a:t>small group inquiry exercises</a:t>
            </a:r>
            <a:r>
              <a:rPr lang="en" sz="1400"/>
              <a:t> used to read and analyze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>
                <a:solidFill>
                  <a:srgbClr val="0099FF"/>
                </a:solidFill>
              </a:rPr>
              <a:t>Argument talk protocol</a:t>
            </a:r>
            <a:r>
              <a:rPr lang="en" sz="1400"/>
              <a:t> to practice/develop claim and evidence</a:t>
            </a:r>
          </a:p>
          <a:p>
            <a:endParaRPr lang="en" sz="1400"/>
          </a:p>
        </p:txBody>
      </p:sp>
      <p:sp>
        <p:nvSpPr>
          <p:cNvPr id="96" name="Shape 96"/>
          <p:cNvSpPr txBox="1"/>
          <p:nvPr/>
        </p:nvSpPr>
        <p:spPr>
          <a:xfrm>
            <a:off x="1436575" y="1200150"/>
            <a:ext cx="5585399" cy="19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800" i="1">
                <a:solidFill>
                  <a:schemeClr val="dk1"/>
                </a:solidFill>
              </a:rPr>
              <a:t>the difference between </a:t>
            </a:r>
            <a:r>
              <a:rPr lang="en" sz="1800" i="1">
                <a:solidFill>
                  <a:srgbClr val="DA0002"/>
                </a:solidFill>
              </a:rPr>
              <a:t>assigning</a:t>
            </a:r>
            <a:r>
              <a:rPr lang="en" sz="1800" i="1">
                <a:solidFill>
                  <a:schemeClr val="dk1"/>
                </a:solidFill>
              </a:rPr>
              <a:t> and </a:t>
            </a:r>
            <a:r>
              <a:rPr lang="en" sz="1800" i="1">
                <a:solidFill>
                  <a:srgbClr val="0099FF"/>
                </a:solidFill>
              </a:rPr>
              <a:t>teaching</a:t>
            </a:r>
            <a:r>
              <a:rPr lang="en" sz="1800" i="1">
                <a:solidFill>
                  <a:schemeClr val="dk1"/>
                </a:solidFill>
              </a:rPr>
              <a:t> writing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Deep Engagement 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/>
              <a:t>The Appearance of Thinking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/>
              <a:t>The Evolution of Thinking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96462" y="2473175"/>
            <a:ext cx="3315974" cy="2210650"/>
          </a:xfrm>
          <a:prstGeom prst="rect">
            <a:avLst/>
          </a:prstGeom>
        </p:spPr>
      </p:pic>
      <p:pic>
        <p:nvPicPr>
          <p:cNvPr id="105" name="Shape 10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856900" y="2473175"/>
            <a:ext cx="1665250" cy="24526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Task Design &amp; Scaffolding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What’s the challenge point you want to work on?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What can students already do in service to a task?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What progression do you need </a:t>
            </a:r>
            <a:br>
              <a:rPr lang="en"/>
            </a:br>
            <a:r>
              <a:rPr lang="en"/>
              <a:t>to work through to prepare </a:t>
            </a:r>
            <a:br>
              <a:rPr lang="en"/>
            </a:br>
            <a:r>
              <a:rPr lang="en"/>
              <a:t>students for the summative task? </a:t>
            </a:r>
          </a:p>
          <a:p>
            <a:endParaRPr lang="en"/>
          </a:p>
          <a:p>
            <a:endParaRPr lang="en"/>
          </a:p>
          <a:p>
            <a:endParaRPr lang="en"/>
          </a:p>
        </p:txBody>
      </p:sp>
      <p:pic>
        <p:nvPicPr>
          <p:cNvPr id="112" name="Shape 1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710650" y="3422625"/>
            <a:ext cx="2433349" cy="172087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99FF"/>
                </a:solidFill>
              </a:rPr>
              <a:t>People experience flow when…..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they are faced with a task they have a chance of completing.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they are be able to concentrate on what they’re doing.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concentration is possible because the task has clear goals.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the experience allows them to exercise a sense of control over their actions.</a:t>
            </a:r>
          </a:p>
          <a:p>
            <a:pPr algn="r">
              <a:buNone/>
            </a:pPr>
            <a:r>
              <a:rPr lang="en" sz="1400"/>
              <a:t/>
            </a:r>
            <a:br>
              <a:rPr lang="en" sz="1400"/>
            </a:br>
            <a:r>
              <a:rPr lang="en" sz="1400"/>
              <a:t>Csikszentmihalyi’s Characteristics of Flow Experience Controlled by the Teacher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Designing for Flow Experience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Plan for Active Engagement &amp; Flow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Choose activities that allow students some sense of </a:t>
            </a:r>
            <a:r>
              <a:rPr lang="en" sz="2400">
                <a:solidFill>
                  <a:srgbClr val="0099FF"/>
                </a:solidFill>
              </a:rPr>
              <a:t>competence and</a:t>
            </a:r>
            <a:r>
              <a:rPr lang="en" sz="2400"/>
              <a:t> </a:t>
            </a:r>
            <a:r>
              <a:rPr lang="en" sz="2400">
                <a:solidFill>
                  <a:srgbClr val="0099FF"/>
                </a:solidFill>
              </a:rPr>
              <a:t>control</a:t>
            </a:r>
            <a:r>
              <a:rPr lang="en" sz="2400"/>
              <a:t>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Select/design tasks with </a:t>
            </a:r>
            <a:r>
              <a:rPr lang="en" sz="2400">
                <a:solidFill>
                  <a:srgbClr val="0099FF"/>
                </a:solidFill>
              </a:rPr>
              <a:t>clear goals and objectives</a:t>
            </a:r>
            <a:r>
              <a:rPr lang="en" sz="2400"/>
              <a:t>.</a:t>
            </a:r>
          </a:p>
          <a:p>
            <a:pPr marL="457200" lvl="0" indent="-381000" rtl="0">
              <a:buClr>
                <a:srgbClr val="DA0002"/>
              </a:buClr>
              <a:buSzPct val="100000"/>
              <a:buFont typeface="Arial"/>
              <a:buAutoNum type="arabicPeriod"/>
            </a:pPr>
            <a:r>
              <a:rPr lang="en" sz="2400"/>
              <a:t>Select/design tasks students can concentrate on because they are </a:t>
            </a:r>
            <a:r>
              <a:rPr lang="en" sz="2400">
                <a:solidFill>
                  <a:srgbClr val="0099FF"/>
                </a:solidFill>
              </a:rPr>
              <a:t>appropriately complex</a:t>
            </a:r>
            <a:r>
              <a:rPr lang="en" sz="2400"/>
              <a:t>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Select/design tasks that provide </a:t>
            </a:r>
            <a:r>
              <a:rPr lang="en" sz="2400">
                <a:solidFill>
                  <a:srgbClr val="0099FF"/>
                </a:solidFill>
              </a:rPr>
              <a:t>clear feedback</a:t>
            </a:r>
            <a:r>
              <a:rPr lang="en" sz="2400"/>
              <a:t>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Plan learning experiences students can complete in the </a:t>
            </a:r>
            <a:r>
              <a:rPr lang="en" sz="2400">
                <a:solidFill>
                  <a:srgbClr val="0099FF"/>
                </a:solidFill>
              </a:rPr>
              <a:t>time</a:t>
            </a:r>
            <a:r>
              <a:rPr lang="en" sz="2400"/>
              <a:t> available.</a:t>
            </a:r>
          </a:p>
          <a:p>
            <a:pPr algn="r">
              <a:buNone/>
            </a:pPr>
            <a:r>
              <a:rPr lang="en" sz="1400"/>
              <a:t>-George Hillocks, Jr., Teaching Argument Writing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Where on the Task Trajectory?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CONSIDER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the difficulty of the </a:t>
            </a:r>
            <a:r>
              <a:rPr lang="en" sz="2400">
                <a:solidFill>
                  <a:srgbClr val="DA0002"/>
                </a:solidFill>
              </a:rPr>
              <a:t>material</a:t>
            </a:r>
            <a:r>
              <a:rPr lang="en" sz="2400"/>
              <a:t> students will grapple with 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where students are in their </a:t>
            </a:r>
            <a:r>
              <a:rPr lang="en" sz="2400">
                <a:solidFill>
                  <a:srgbClr val="DA0002"/>
                </a:solidFill>
              </a:rPr>
              <a:t>zone of proximal development</a:t>
            </a:r>
            <a:r>
              <a:rPr lang="en" sz="2400"/>
              <a:t> with these skills</a:t>
            </a:r>
          </a:p>
          <a:p>
            <a:pPr marL="457200" lvl="0" indent="-3810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DA0002"/>
                </a:solidFill>
              </a:rPr>
              <a:t>differentiate</a:t>
            </a:r>
            <a:r>
              <a:rPr lang="en" sz="2400"/>
              <a:t> as needed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33800" y="1429900"/>
            <a:ext cx="4153000" cy="3158100"/>
          </a:xfrm>
          <a:prstGeom prst="rect">
            <a:avLst/>
          </a:prstGeom>
        </p:spPr>
      </p:pic>
      <p:sp>
        <p:nvSpPr>
          <p:cNvPr id="132" name="Shape 132"/>
          <p:cNvSpPr txBox="1"/>
          <p:nvPr/>
        </p:nvSpPr>
        <p:spPr>
          <a:xfrm>
            <a:off x="4639425" y="4711450"/>
            <a:ext cx="3994500" cy="9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700"/>
              <a:t>image from: http://www.instructionaldesign.org/theories/social-development.html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Task Considerations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number of texts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complexity of texts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selection of texts</a:t>
            </a:r>
          </a:p>
          <a:p>
            <a:endParaRPr lang="en" sz="1800">
              <a:solidFill>
                <a:srgbClr val="000000"/>
              </a:solidFill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658375" y="2582025"/>
            <a:ext cx="2376300" cy="1512300"/>
          </a:xfrm>
          <a:prstGeom prst="frame">
            <a:avLst>
              <a:gd name="adj1" fmla="val 12500"/>
            </a:avLst>
          </a:prstGeom>
          <a:solidFill>
            <a:srgbClr val="8E7CC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3341375" y="2582025"/>
            <a:ext cx="2376300" cy="1512300"/>
          </a:xfrm>
          <a:prstGeom prst="frame">
            <a:avLst>
              <a:gd name="adj1" fmla="val 12500"/>
            </a:avLst>
          </a:prstGeom>
          <a:solidFill>
            <a:srgbClr val="0099FF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6024375" y="2582025"/>
            <a:ext cx="2376300" cy="1512300"/>
          </a:xfrm>
          <a:prstGeom prst="frame">
            <a:avLst>
              <a:gd name="adj1" fmla="val 12500"/>
            </a:avLst>
          </a:prstGeom>
          <a:solidFill>
            <a:schemeClr val="accent6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2" name="Shape 142"/>
          <p:cNvSpPr txBox="1"/>
          <p:nvPr/>
        </p:nvSpPr>
        <p:spPr>
          <a:xfrm>
            <a:off x="941275" y="2180925"/>
            <a:ext cx="1810500" cy="401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800" b="1">
                <a:solidFill>
                  <a:srgbClr val="674EA7"/>
                </a:solidFill>
              </a:rPr>
              <a:t>Prescribed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3624275" y="2180925"/>
            <a:ext cx="1810500" cy="401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800" b="1">
                <a:solidFill>
                  <a:srgbClr val="0099FF"/>
                </a:solidFill>
              </a:rPr>
              <a:t>Bounded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6307275" y="2180925"/>
            <a:ext cx="1810500" cy="401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800" b="1">
                <a:solidFill>
                  <a:schemeClr val="accent6"/>
                </a:solidFill>
              </a:rPr>
              <a:t>Guided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946400" y="2835700"/>
            <a:ext cx="181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- Teacher</a:t>
            </a:r>
            <a:r>
              <a:rPr lang="en"/>
              <a:t> selects text(s)</a:t>
            </a:r>
          </a:p>
          <a:p>
            <a:pPr>
              <a:buNone/>
            </a:pPr>
            <a:r>
              <a:rPr lang="en" b="1"/>
              <a:t>- Teacher</a:t>
            </a:r>
            <a:r>
              <a:rPr lang="en"/>
              <a:t> devises question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6302150" y="2866575"/>
            <a:ext cx="181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- Student</a:t>
            </a:r>
            <a:r>
              <a:rPr lang="en"/>
              <a:t> selects texts</a:t>
            </a:r>
          </a:p>
          <a:p>
            <a:pPr lvl="0" rtl="0">
              <a:buNone/>
            </a:pPr>
            <a:r>
              <a:rPr lang="en" b="1"/>
              <a:t>- Student</a:t>
            </a:r>
            <a:r>
              <a:rPr lang="en"/>
              <a:t> devises question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3624275" y="2756075"/>
            <a:ext cx="181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- Student</a:t>
            </a:r>
            <a:r>
              <a:rPr lang="en"/>
              <a:t> selects text(s)</a:t>
            </a:r>
          </a:p>
          <a:p>
            <a:pPr lvl="0" rtl="0">
              <a:buNone/>
            </a:pPr>
            <a:r>
              <a:rPr lang="en" b="1"/>
              <a:t>- Teacher</a:t>
            </a:r>
            <a:r>
              <a:rPr lang="en"/>
              <a:t> devises question</a:t>
            </a:r>
          </a:p>
          <a:p>
            <a:pPr lvl="0" algn="ctr" rtl="0">
              <a:buNone/>
            </a:pPr>
            <a:r>
              <a:rPr lang="en"/>
              <a:t>(or vice versa)</a:t>
            </a:r>
          </a:p>
        </p:txBody>
      </p:sp>
      <p:sp>
        <p:nvSpPr>
          <p:cNvPr id="148" name="Shape 148"/>
          <p:cNvSpPr/>
          <p:nvPr/>
        </p:nvSpPr>
        <p:spPr>
          <a:xfrm>
            <a:off x="1697350" y="4361700"/>
            <a:ext cx="5585999" cy="3396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DA000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Selecting Evidence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task progressions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Reading Is Key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b="1"/>
              <a:t>Argument is as much about ways of reading as it is about the process of developing an argument in writing.</a:t>
            </a:r>
          </a:p>
          <a:p>
            <a:endParaRPr lang="en" b="1"/>
          </a:p>
        </p:txBody>
      </p:sp>
      <p:pic>
        <p:nvPicPr>
          <p:cNvPr id="161" name="Shape 1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692275" y="1645925"/>
            <a:ext cx="4065325" cy="258964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Your Table Task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2200" b="1">
                <a:solidFill>
                  <a:srgbClr val="DA0002"/>
                </a:solidFill>
              </a:rPr>
              <a:t>Should Guns Be Controlled in America?</a:t>
            </a:r>
          </a:p>
          <a:p>
            <a:pPr lvl="0" rtl="0">
              <a:buNone/>
            </a:pPr>
            <a:r>
              <a:rPr lang="en" sz="2200" b="1"/>
              <a:t>Using the infographics, make a brief (one paragraph) argument for why guns </a:t>
            </a:r>
            <a:r>
              <a:rPr lang="en" sz="2200" b="1">
                <a:solidFill>
                  <a:srgbClr val="DA0002"/>
                </a:solidFill>
              </a:rPr>
              <a:t>should</a:t>
            </a:r>
            <a:r>
              <a:rPr lang="en" sz="2200" b="1"/>
              <a:t> or </a:t>
            </a:r>
            <a:r>
              <a:rPr lang="en" sz="2200" b="1">
                <a:solidFill>
                  <a:srgbClr val="DA0002"/>
                </a:solidFill>
              </a:rPr>
              <a:t>should not</a:t>
            </a:r>
            <a:r>
              <a:rPr lang="en" sz="2200" b="1"/>
              <a:t> be </a:t>
            </a:r>
            <a:r>
              <a:rPr lang="en" sz="2200" b="1">
                <a:solidFill>
                  <a:srgbClr val="DA0002"/>
                </a:solidFill>
              </a:rPr>
              <a:t>controlled/regulated</a:t>
            </a:r>
            <a:r>
              <a:rPr lang="en" sz="2200" b="1"/>
              <a:t> in America. Select the </a:t>
            </a:r>
            <a:r>
              <a:rPr lang="en" sz="2200" b="1">
                <a:solidFill>
                  <a:srgbClr val="DA0002"/>
                </a:solidFill>
              </a:rPr>
              <a:t>best evidence</a:t>
            </a:r>
            <a:r>
              <a:rPr lang="en" sz="2200" b="1"/>
              <a:t> to support your argument.</a:t>
            </a:r>
          </a:p>
          <a:p>
            <a:endParaRPr lang="en" sz="2200" b="1"/>
          </a:p>
          <a:p>
            <a:pPr lvl="0" rtl="0">
              <a:buNone/>
            </a:pPr>
            <a:r>
              <a:rPr lang="en" sz="1400"/>
              <a:t>Infographics:</a:t>
            </a:r>
          </a:p>
          <a:p>
            <a:pPr marL="457200" lvl="0" indent="-3175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American Gun Facts (pro gun)</a:t>
            </a:r>
          </a:p>
          <a:p>
            <a:pPr marL="457200" lvl="0" indent="-3175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If Guns Were as Regulated as Cars (anti gun)</a:t>
            </a:r>
          </a:p>
          <a:p>
            <a:pPr marL="457200" lvl="0" indent="-3175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400" u="sng">
                <a:solidFill>
                  <a:schemeClr val="hlink"/>
                </a:solidFill>
                <a:hlinkClick r:id="rId5"/>
              </a:rPr>
              <a:t>Gun Shy? A Look at American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/>
            </a:r>
            <a:br>
              <a:rPr lang="en" sz="1400" u="sng">
                <a:solidFill>
                  <a:schemeClr val="hlink"/>
                </a:solidFill>
                <a:hlinkClick r:id="rId5"/>
              </a:rPr>
            </a:br>
            <a:r>
              <a:rPr lang="en" sz="1400" u="sng">
                <a:solidFill>
                  <a:schemeClr val="hlink"/>
                </a:solidFill>
                <a:hlinkClick r:id="rId5"/>
              </a:rPr>
              <a:t>Public Opinion on Gun Ownership</a:t>
            </a:r>
          </a:p>
          <a:p>
            <a:endParaRPr lang="en" sz="1400" u="sng">
              <a:solidFill>
                <a:schemeClr val="hlink"/>
              </a:solidFill>
              <a:hlinkClick r:id="rId5"/>
            </a:endParaRPr>
          </a:p>
          <a:p>
            <a:endParaRPr lang="en" sz="1400" u="sng">
              <a:solidFill>
                <a:schemeClr val="hlink"/>
              </a:solidFill>
              <a:hlinkClick r:id="rId5"/>
            </a:endParaRPr>
          </a:p>
          <a:p>
            <a:endParaRPr lang="en" sz="1400" u="sng">
              <a:solidFill>
                <a:schemeClr val="hlink"/>
              </a:solidFill>
              <a:hlinkClick r:id="rId5"/>
            </a:endParaRPr>
          </a:p>
        </p:txBody>
      </p:sp>
      <p:pic>
        <p:nvPicPr>
          <p:cNvPr id="168" name="Shape 168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5948300" y="2950150"/>
            <a:ext cx="2389775" cy="189532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Schedule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9:00-9:20 	Introduction</a:t>
            </a:r>
          </a:p>
          <a:p>
            <a:endParaRPr lang="en" sz="2400"/>
          </a:p>
          <a:p>
            <a:pPr lvl="0" rtl="0">
              <a:buNone/>
            </a:pPr>
            <a:r>
              <a:rPr lang="en" sz="2400"/>
              <a:t>9:20-10:00 	Evidence </a:t>
            </a:r>
          </a:p>
          <a:p>
            <a:pPr lvl="0" rtl="0">
              <a:buNone/>
            </a:pPr>
            <a:r>
              <a:rPr lang="en" sz="2400"/>
              <a:t>10:00-10:45	Reasoning</a:t>
            </a:r>
          </a:p>
          <a:p>
            <a:pPr lvl="0" rtl="0">
              <a:buNone/>
            </a:pPr>
            <a:r>
              <a:rPr lang="en" sz="2400"/>
              <a:t>10:45-11:00	Break</a:t>
            </a:r>
          </a:p>
          <a:p>
            <a:pPr lvl="0" rtl="0">
              <a:buNone/>
            </a:pPr>
            <a:r>
              <a:rPr lang="en" sz="2400"/>
              <a:t>11:00-11:30 	Reasoning </a:t>
            </a:r>
          </a:p>
          <a:p>
            <a:endParaRPr lang="en" sz="2400"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11:30-12:15 	Lunch</a:t>
            </a:r>
          </a:p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12:15-12:30 	Rebuttal </a:t>
            </a:r>
          </a:p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12:30-2:30 	Assessment</a:t>
            </a:r>
          </a:p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2:30-3:00 	Wrap Up</a:t>
            </a:r>
          </a:p>
          <a:p>
            <a:endParaRPr lang="en" sz="2400"/>
          </a:p>
          <a:p>
            <a:endParaRPr lang="en"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Unpacking - Prescribed Task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i="1">
                <a:solidFill>
                  <a:srgbClr val="0099FF"/>
                </a:solidFill>
              </a:rPr>
              <a:t>Critical Literacy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What would your students need to understand about the authors/publishers of these texts?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What would they need to know to break the codes of these types of texts?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i="1">
                <a:solidFill>
                  <a:srgbClr val="0099FF"/>
                </a:solidFill>
              </a:rPr>
              <a:t>Enabling Knowledge + Subskills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What might students need to already know about gun control and current events?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What would students already need to know how to do to complete the task?</a:t>
            </a:r>
          </a:p>
          <a:p>
            <a:endParaRPr lang="en" sz="2400"/>
          </a:p>
          <a:p>
            <a:endParaRPr lang="en"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Task Progression - </a:t>
            </a:r>
            <a:r>
              <a:rPr lang="en" sz="2400"/>
              <a:t>Sorting &amp; Selecting Evidence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80262" y="1015200"/>
            <a:ext cx="8983473" cy="337484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2600"/>
              <a:t>Task Progression</a:t>
            </a:r>
            <a:r>
              <a:rPr lang="en" sz="3000"/>
              <a:t> - </a:t>
            </a:r>
            <a:r>
              <a:rPr lang="en" sz="2400"/>
              <a:t>Developing a Written Argument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6412" y="1378875"/>
            <a:ext cx="9011175" cy="342506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Subskills - Guided Task</a:t>
            </a:r>
          </a:p>
        </p:txBody>
      </p:sp>
      <p:sp>
        <p:nvSpPr>
          <p:cNvPr id="193" name="Shape 193"/>
          <p:cNvSpPr/>
          <p:nvPr/>
        </p:nvSpPr>
        <p:spPr>
          <a:xfrm>
            <a:off x="1061700" y="1290600"/>
            <a:ext cx="6861300" cy="3084300"/>
          </a:xfrm>
          <a:prstGeom prst="frame">
            <a:avLst>
              <a:gd name="adj1" fmla="val 125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4" name="Shape 194"/>
          <p:cNvSpPr txBox="1"/>
          <p:nvPr/>
        </p:nvSpPr>
        <p:spPr>
          <a:xfrm>
            <a:off x="1622100" y="1803400"/>
            <a:ext cx="5740499" cy="216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Clr>
                <a:schemeClr val="dk1"/>
              </a:buClr>
              <a:buSzPct val="36666"/>
              <a:buFont typeface="Arial"/>
              <a:buNone/>
            </a:pPr>
            <a:r>
              <a:rPr lang="en" sz="3000" b="1">
                <a:solidFill>
                  <a:schemeClr val="dk1"/>
                </a:solidFill>
              </a:rPr>
              <a:t>Student</a:t>
            </a:r>
            <a:r>
              <a:rPr lang="en" sz="3000">
                <a:solidFill>
                  <a:schemeClr val="dk1"/>
                </a:solidFill>
              </a:rPr>
              <a:t> selects texts</a:t>
            </a:r>
          </a:p>
          <a:p>
            <a:pPr lvl="0" algn="ctr" rtl="0">
              <a:buClr>
                <a:schemeClr val="dk1"/>
              </a:buClr>
              <a:buSzPct val="36666"/>
              <a:buFont typeface="Arial"/>
              <a:buNone/>
            </a:pPr>
            <a:r>
              <a:rPr lang="en" sz="3000" b="1">
                <a:solidFill>
                  <a:schemeClr val="dk1"/>
                </a:solidFill>
              </a:rPr>
              <a:t>Student</a:t>
            </a:r>
            <a:r>
              <a:rPr lang="en" sz="3000">
                <a:solidFill>
                  <a:schemeClr val="dk1"/>
                </a:solidFill>
              </a:rPr>
              <a:t> devises </a:t>
            </a:r>
            <a:br>
              <a:rPr lang="en" sz="3000">
                <a:solidFill>
                  <a:schemeClr val="dk1"/>
                </a:solidFill>
              </a:rPr>
            </a:br>
            <a:r>
              <a:rPr lang="en" sz="3000">
                <a:solidFill>
                  <a:schemeClr val="dk1"/>
                </a:solidFill>
              </a:rPr>
              <a:t>research question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Task Considerations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number of texts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difficulty of texts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selection of texts</a:t>
            </a:r>
          </a:p>
          <a:p>
            <a:endParaRPr lang="en" sz="1800">
              <a:solidFill>
                <a:srgbClr val="000000"/>
              </a:solidFill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658375" y="2582025"/>
            <a:ext cx="2376300" cy="1512300"/>
          </a:xfrm>
          <a:prstGeom prst="frame">
            <a:avLst>
              <a:gd name="adj1" fmla="val 125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2" name="Shape 202"/>
          <p:cNvSpPr/>
          <p:nvPr/>
        </p:nvSpPr>
        <p:spPr>
          <a:xfrm>
            <a:off x="3341375" y="2582025"/>
            <a:ext cx="2376300" cy="1512300"/>
          </a:xfrm>
          <a:prstGeom prst="frame">
            <a:avLst>
              <a:gd name="adj1" fmla="val 125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3" name="Shape 203"/>
          <p:cNvSpPr/>
          <p:nvPr/>
        </p:nvSpPr>
        <p:spPr>
          <a:xfrm>
            <a:off x="6024375" y="2582025"/>
            <a:ext cx="2376300" cy="1512300"/>
          </a:xfrm>
          <a:prstGeom prst="frame">
            <a:avLst>
              <a:gd name="adj1" fmla="val 125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4" name="Shape 204"/>
          <p:cNvSpPr txBox="1"/>
          <p:nvPr/>
        </p:nvSpPr>
        <p:spPr>
          <a:xfrm>
            <a:off x="941275" y="2283800"/>
            <a:ext cx="1810500" cy="401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b="1">
                <a:solidFill>
                  <a:srgbClr val="DA0002"/>
                </a:solidFill>
              </a:rPr>
              <a:t>Prescribed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3624275" y="2283800"/>
            <a:ext cx="1810500" cy="401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b="1">
                <a:solidFill>
                  <a:srgbClr val="0099FF"/>
                </a:solidFill>
              </a:rPr>
              <a:t>Bounded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6307275" y="2283800"/>
            <a:ext cx="1810500" cy="401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b="1">
                <a:solidFill>
                  <a:schemeClr val="accent6"/>
                </a:solidFill>
              </a:rPr>
              <a:t>Guided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946400" y="2835700"/>
            <a:ext cx="181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- Teacher</a:t>
            </a:r>
            <a:r>
              <a:rPr lang="en"/>
              <a:t> selects text(s)</a:t>
            </a:r>
          </a:p>
          <a:p>
            <a:pPr lvl="0" rtl="0">
              <a:buNone/>
            </a:pPr>
            <a:r>
              <a:rPr lang="en" b="1"/>
              <a:t>- Teacher</a:t>
            </a:r>
            <a:r>
              <a:rPr lang="en"/>
              <a:t> devises question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6302150" y="2866575"/>
            <a:ext cx="181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- Student</a:t>
            </a:r>
            <a:r>
              <a:rPr lang="en"/>
              <a:t> selects texts</a:t>
            </a:r>
          </a:p>
          <a:p>
            <a:pPr lvl="0" rtl="0">
              <a:buNone/>
            </a:pPr>
            <a:r>
              <a:rPr lang="en" b="1"/>
              <a:t>- Student</a:t>
            </a:r>
            <a:r>
              <a:rPr lang="en"/>
              <a:t> devises question</a:t>
            </a:r>
          </a:p>
        </p:txBody>
      </p:sp>
      <p:sp>
        <p:nvSpPr>
          <p:cNvPr id="209" name="Shape 209"/>
          <p:cNvSpPr txBox="1"/>
          <p:nvPr/>
        </p:nvSpPr>
        <p:spPr>
          <a:xfrm>
            <a:off x="3624275" y="2866575"/>
            <a:ext cx="18105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- Teacher</a:t>
            </a:r>
            <a:r>
              <a:rPr lang="en"/>
              <a:t> selects text(s)</a:t>
            </a:r>
          </a:p>
          <a:p>
            <a:pPr lvl="0" rtl="0">
              <a:buNone/>
            </a:pPr>
            <a:r>
              <a:rPr lang="en" b="1"/>
              <a:t>- Student</a:t>
            </a:r>
            <a:r>
              <a:rPr lang="en"/>
              <a:t> devises question</a:t>
            </a:r>
          </a:p>
        </p:txBody>
      </p:sp>
      <p:sp>
        <p:nvSpPr>
          <p:cNvPr id="210" name="Shape 210"/>
          <p:cNvSpPr/>
          <p:nvPr/>
        </p:nvSpPr>
        <p:spPr>
          <a:xfrm>
            <a:off x="1697350" y="4361700"/>
            <a:ext cx="5585999" cy="3396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increasing complexity</a:t>
            </a:r>
          </a:p>
        </p:txBody>
      </p:sp>
      <p:sp>
        <p:nvSpPr>
          <p:cNvPr id="216" name="Shape 216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Reasoning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What Is Reasoning?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4692300" y="1228625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- also known as the “warrant” or “bridge”</a:t>
            </a:r>
          </a:p>
          <a:p>
            <a:pPr>
              <a:buNone/>
            </a:pPr>
            <a:r>
              <a:rPr lang="en" sz="2400"/>
              <a:t>- An explanation of why or how the evidence supports the claim, the underlying assumption that connects your evidence to your claim. (Purdue OWL)</a:t>
            </a:r>
          </a:p>
        </p:txBody>
      </p:sp>
      <p:pic>
        <p:nvPicPr>
          <p:cNvPr id="223" name="Shape 22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77450" y="1693175"/>
            <a:ext cx="2704600" cy="26883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Matt Damon vs. Reporter/Camera Man</a:t>
            </a:r>
          </a:p>
        </p:txBody>
      </p:sp>
      <p:sp>
        <p:nvSpPr>
          <p:cNvPr id="229" name="Shape 229">
            <a:hlinkClick r:id="rId3"/>
          </p:cNvPr>
          <p:cNvSpPr/>
          <p:nvPr/>
        </p:nvSpPr>
        <p:spPr>
          <a:xfrm>
            <a:off x="2286000" y="1392175"/>
            <a:ext cx="4572000" cy="3429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Discuss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600" b="1"/>
              <a:t>Who had stronger seasoning?</a:t>
            </a:r>
          </a:p>
          <a:p>
            <a:pPr>
              <a:buNone/>
            </a:pPr>
            <a:r>
              <a:rPr lang="en" sz="3600" b="1"/>
              <a:t>How do you know?</a:t>
            </a:r>
          </a:p>
        </p:txBody>
      </p:sp>
      <p:pic>
        <p:nvPicPr>
          <p:cNvPr id="236" name="Shape 2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692275" y="1693288"/>
            <a:ext cx="3994499" cy="299201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What Characterizes Strong Reasoning?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Table Turn &amp; Talk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Post ideas to the Google Community - </a:t>
            </a:r>
            <a:r>
              <a:rPr lang="en">
                <a:solidFill>
                  <a:srgbClr val="DA0002"/>
                </a:solidFill>
              </a:rPr>
              <a:t>“Reasoning” Category</a:t>
            </a:r>
          </a:p>
        </p:txBody>
      </p:sp>
      <p:pic>
        <p:nvPicPr>
          <p:cNvPr id="243" name="Shape 2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93100" y="1371975"/>
            <a:ext cx="2483225" cy="1705150"/>
          </a:xfrm>
          <a:prstGeom prst="rect">
            <a:avLst/>
          </a:prstGeom>
        </p:spPr>
      </p:pic>
      <p:pic>
        <p:nvPicPr>
          <p:cNvPr id="244" name="Shape 24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832300" y="3077124"/>
            <a:ext cx="1613649" cy="161364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Today’s Goals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to explore sub-skills &amp; strategies of evidence gathering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to consider how to help students develop more complex reasoning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to explore elements of rebuttal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to scrutinize aspects of the assessment of argument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Strong Reasoning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</a:rPr>
              <a:t>consistent thinking/logic </a:t>
            </a:r>
            <a:r>
              <a:rPr lang="en" sz="2400"/>
              <a:t>- one point follows to the next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lifts up/points out the strength of the evidence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supports evidence that will be most convincing to the audience 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clear </a:t>
            </a:r>
            <a:r>
              <a:rPr lang="en" sz="2400">
                <a:solidFill>
                  <a:srgbClr val="000000"/>
                </a:solidFill>
              </a:rPr>
              <a:t>connection</a:t>
            </a:r>
            <a:r>
              <a:rPr lang="en" sz="2400"/>
              <a:t> between </a:t>
            </a:r>
            <a:br>
              <a:rPr lang="en" sz="2400"/>
            </a:br>
            <a:r>
              <a:rPr lang="en" sz="2400"/>
              <a:t>evidence and reasoning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strong connection between </a:t>
            </a:r>
            <a:br>
              <a:rPr lang="en" sz="2400"/>
            </a:br>
            <a:r>
              <a:rPr lang="en" sz="2400"/>
              <a:t>the reasoning and the claim</a:t>
            </a:r>
          </a:p>
          <a:p>
            <a:endParaRPr lang="en" sz="2400"/>
          </a:p>
        </p:txBody>
      </p:sp>
      <p:pic>
        <p:nvPicPr>
          <p:cNvPr id="251" name="Shape 25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57000" y="2689800"/>
            <a:ext cx="3152349" cy="235784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600" i="1"/>
              <a:t>BREAK</a:t>
            </a:r>
          </a:p>
        </p:txBody>
      </p:sp>
      <p:pic>
        <p:nvPicPr>
          <p:cNvPr id="257" name="Shape 2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906125" y="562550"/>
            <a:ext cx="5331750" cy="354802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Comparing Reasoning</a:t>
            </a: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Larry Pratt - Executive Director, Gun Owners of America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PBS - host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CNN - Piers Morgan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Fox News - Glenn Beck</a:t>
            </a:r>
          </a:p>
        </p:txBody>
      </p:sp>
      <p:pic>
        <p:nvPicPr>
          <p:cNvPr id="264" name="Shape 2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172775" y="2325775"/>
            <a:ext cx="1798199" cy="1006999"/>
          </a:xfrm>
          <a:prstGeom prst="rect">
            <a:avLst/>
          </a:prstGeom>
        </p:spPr>
      </p:pic>
      <p:pic>
        <p:nvPicPr>
          <p:cNvPr id="265" name="Shape 26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927075" y="3941025"/>
            <a:ext cx="1666870" cy="857399"/>
          </a:xfrm>
          <a:prstGeom prst="rect">
            <a:avLst/>
          </a:prstGeom>
        </p:spPr>
      </p:pic>
      <p:pic>
        <p:nvPicPr>
          <p:cNvPr id="266" name="Shape 26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314300" y="2197012"/>
            <a:ext cx="1264524" cy="126452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Viewing Questions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AUDIENCE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Who is the audience for the show?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Who is the host really speaking to?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Who is Larry Pratt really speaking to?</a:t>
            </a:r>
          </a:p>
          <a:p>
            <a:pPr lvl="0" rtl="0">
              <a:buNone/>
            </a:pPr>
            <a:r>
              <a:rPr lang="en"/>
              <a:t>REASONING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Does the reasoning logically support the claims?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PBS - Audience &amp; Claims</a:t>
            </a:r>
          </a:p>
        </p:txBody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/>
              <a:t>
</a:t>
            </a:r>
            <a:r>
              <a:rPr lang="en" sz="1400" b="1" u="sng">
                <a:solidFill>
                  <a:schemeClr val="hlink"/>
                </a:solidFill>
                <a:hlinkClick r:id="rId3"/>
              </a:rPr>
              <a:t>Gun Rights, Part 2 (video)--argument that control advocates have "blood on their hands"</a:t>
            </a:r>
          </a:p>
          <a:p>
            <a:endParaRPr lang="en" sz="1400" b="1" u="sng">
              <a:solidFill>
                <a:schemeClr val="hlink"/>
              </a:solidFill>
              <a:hlinkClick r:id="rId3"/>
            </a:endParaRPr>
          </a:p>
          <a:p>
            <a:endParaRPr lang="en" sz="1400" b="1" u="sng">
              <a:solidFill>
                <a:schemeClr val="hlink"/>
              </a:solidFill>
              <a:hlinkClick r:id="rId3"/>
            </a:endParaRPr>
          </a:p>
          <a:p>
            <a:endParaRPr lang="en" sz="1400" b="1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279" name="Shape 27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794975" y="2486350"/>
            <a:ext cx="3649149" cy="22743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Stop &amp; Jot</a:t>
            </a:r>
          </a:p>
        </p:txBody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
Pratt’s Claims?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The host’s claims?</a:t>
            </a:r>
          </a:p>
          <a:p>
            <a:endParaRPr lang="en"/>
          </a:p>
          <a:p>
            <a:endParaRPr lang="en"/>
          </a:p>
        </p:txBody>
      </p:sp>
      <p:pic>
        <p:nvPicPr>
          <p:cNvPr id="286" name="Shape 2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842125" y="1687699"/>
            <a:ext cx="3787249" cy="255562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Post-viewing Analysis</a:t>
            </a:r>
          </a:p>
        </p:txBody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
Who was more persuasive in their reasoning?</a:t>
            </a:r>
          </a:p>
          <a:p>
            <a:pPr>
              <a:buNone/>
            </a:pPr>
            <a:r>
              <a:rPr lang="en"/>
              <a:t>Why?  How?</a:t>
            </a:r>
          </a:p>
        </p:txBody>
      </p:sp>
      <p:pic>
        <p:nvPicPr>
          <p:cNvPr id="293" name="Shape 29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51701" y="1243824"/>
            <a:ext cx="3750374" cy="37257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CNN - Rebuttal, Response &amp; Rhetoric</a:t>
            </a:r>
          </a:p>
        </p:txBody>
      </p:sp>
      <p:sp>
        <p:nvSpPr>
          <p:cNvPr id="299" name="Shape 299">
            <a:hlinkClick r:id="rId3"/>
          </p:cNvPr>
          <p:cNvSpPr/>
          <p:nvPr/>
        </p:nvSpPr>
        <p:spPr>
          <a:xfrm>
            <a:off x="1983475" y="1205500"/>
            <a:ext cx="5045300" cy="37839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Turn &amp; Talk</a:t>
            </a:r>
          </a:p>
        </p:txBody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What role does rebuttal play here?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How does the rhetoric (pathos, ethos, logos) affect the reasoning?</a:t>
            </a:r>
          </a:p>
        </p:txBody>
      </p:sp>
      <p:pic>
        <p:nvPicPr>
          <p:cNvPr id="306" name="Shape 3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51700" y="1261550"/>
            <a:ext cx="4235099" cy="327619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Glenn Beck - Reasoning &amp; Bias</a:t>
            </a:r>
          </a:p>
        </p:txBody>
      </p:sp>
      <p:sp>
        <p:nvSpPr>
          <p:cNvPr id="312" name="Shape 312">
            <a:hlinkClick r:id="rId3"/>
          </p:cNvPr>
          <p:cNvSpPr/>
          <p:nvPr/>
        </p:nvSpPr>
        <p:spPr>
          <a:xfrm>
            <a:off x="2028275" y="1118425"/>
            <a:ext cx="5234900" cy="39261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Your Goal Today? 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/>
              <a:t>What’s your driving question today?</a:t>
            </a:r>
          </a:p>
          <a:p>
            <a:endParaRPr lang="en"/>
          </a:p>
          <a:p>
            <a:pPr algn="ctr">
              <a:buNone/>
            </a:pPr>
            <a:r>
              <a:rPr lang="en"/>
              <a:t>Share on </a:t>
            </a:r>
            <a:br>
              <a:rPr lang="en"/>
            </a:br>
            <a:r>
              <a:rPr lang="en"/>
              <a:t>a sticky note.</a:t>
            </a:r>
          </a:p>
        </p:txBody>
      </p:sp>
      <p:pic>
        <p:nvPicPr>
          <p:cNvPr id="53" name="Shape 5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163500" y="1392350"/>
            <a:ext cx="2969299" cy="330512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Reasoning &amp; Bias</a:t>
            </a:r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What’s the shared argument?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Where do we see bias in the interview?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How does this affect Pratt’s reasoning (or not)?</a:t>
            </a:r>
          </a:p>
        </p:txBody>
      </p:sp>
      <p:pic>
        <p:nvPicPr>
          <p:cNvPr id="319" name="Shape 3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395500" y="2993675"/>
            <a:ext cx="4164975" cy="188862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Comparison/Contrast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(Scaffold - graphic organizer)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Similarities between interviews?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Differences between interviews?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How did Pratt’s reasoning remain the same or change?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When was his reasoning strongest?</a:t>
            </a:r>
          </a:p>
          <a:p>
            <a:pPr marL="914400" lvl="1" indent="-3810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To what do we attribute this?</a:t>
            </a:r>
          </a:p>
        </p:txBody>
      </p:sp>
      <p:pic>
        <p:nvPicPr>
          <p:cNvPr id="326" name="Shape 3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702375" y="502300"/>
            <a:ext cx="2026925" cy="1932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Argument Task - Foundations</a:t>
            </a:r>
          </a:p>
        </p:txBody>
      </p:sp>
      <p:sp>
        <p:nvSpPr>
          <p:cNvPr id="332" name="Shape 332"/>
          <p:cNvSpPr txBox="1"/>
          <p:nvPr/>
        </p:nvSpPr>
        <p:spPr>
          <a:xfrm>
            <a:off x="588375" y="1328575"/>
            <a:ext cx="7933500" cy="350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800" b="1" i="1">
                <a:solidFill>
                  <a:schemeClr val="dk1"/>
                </a:solidFill>
              </a:rPr>
              <a:t>Did the Sandy Hook Shooting Prove the Need for More Gun Control?</a:t>
            </a:r>
          </a:p>
        </p:txBody>
      </p:sp>
      <p:sp>
        <p:nvSpPr>
          <p:cNvPr id="333" name="Shape 333"/>
          <p:cNvSpPr txBox="1"/>
          <p:nvPr/>
        </p:nvSpPr>
        <p:spPr>
          <a:xfrm>
            <a:off x="285325" y="2011850"/>
            <a:ext cx="3994500" cy="350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b="1">
                <a:solidFill>
                  <a:srgbClr val="0099FF"/>
                </a:solidFill>
              </a:rPr>
              <a:t>Side A - Pro Gun Control</a:t>
            </a:r>
          </a:p>
          <a:p>
            <a:pPr algn="ctr">
              <a:buNone/>
            </a:pPr>
            <a:r>
              <a:rPr lang="en" b="1">
                <a:solidFill>
                  <a:srgbClr val="0099FF"/>
                </a:solidFill>
              </a:rPr>
              <a:t>Audience: National Rifle Association</a:t>
            </a:r>
          </a:p>
        </p:txBody>
      </p:sp>
      <p:sp>
        <p:nvSpPr>
          <p:cNvPr id="334" name="Shape 334"/>
          <p:cNvSpPr txBox="1"/>
          <p:nvPr/>
        </p:nvSpPr>
        <p:spPr>
          <a:xfrm>
            <a:off x="4925225" y="2078275"/>
            <a:ext cx="3805499" cy="446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b="1">
                <a:solidFill>
                  <a:srgbClr val="0099FF"/>
                </a:solidFill>
              </a:rPr>
              <a:t>Side B - Pro Gun Ownership</a:t>
            </a:r>
          </a:p>
          <a:p>
            <a:pPr lvl="0" algn="ctr" rtl="0">
              <a:buNone/>
            </a:pPr>
            <a:r>
              <a:rPr lang="en" b="1">
                <a:solidFill>
                  <a:srgbClr val="0099FF"/>
                </a:solidFill>
              </a:rPr>
              <a:t>Audience: Coalition to Stop Gun Violence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1461425" y="2998800"/>
            <a:ext cx="6565200" cy="169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b="1">
                <a:solidFill>
                  <a:srgbClr val="DA0002"/>
                </a:solidFill>
              </a:rPr>
              <a:t>PROMPT</a:t>
            </a:r>
            <a:r>
              <a:rPr lang="en" sz="1800" b="1">
                <a:solidFill>
                  <a:schemeClr val="dk1"/>
                </a:solidFill>
              </a:rPr>
              <a:t>: Craft a bulleted argument to your audience in support of your stance.  Develop a line of reasoning and provide evidence that would be persuasive to this audience.  Identify 2 anticipated counterclaims.</a:t>
            </a:r>
          </a:p>
          <a:p>
            <a:endParaRPr lang="en" sz="1800" b="1">
              <a:solidFill>
                <a:schemeClr val="dk1"/>
              </a:solidFill>
            </a:endParaRPr>
          </a:p>
          <a:p>
            <a:pPr>
              <a:buNone/>
            </a:pPr>
            <a:r>
              <a:rPr lang="en" sz="1800" b="1">
                <a:solidFill>
                  <a:srgbClr val="DA0002"/>
                </a:solidFill>
              </a:rPr>
              <a:t>SOURCES</a:t>
            </a:r>
            <a:r>
              <a:rPr lang="en" sz="1800" b="1">
                <a:solidFill>
                  <a:schemeClr val="dk1"/>
                </a:solidFill>
              </a:rPr>
              <a:t>: </a:t>
            </a:r>
            <a:r>
              <a:rPr lang="en" sz="1800" b="1" u="sng">
                <a:solidFill>
                  <a:schemeClr val="hlink"/>
                </a:solidFill>
                <a:hlinkClick r:id="rId3"/>
              </a:rPr>
              <a:t>text set on the Art of Teaching Argument wiki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Process</a:t>
            </a:r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6362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b="1"/>
              <a:t>How will you select credible evidence?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b="1"/>
              <a:t>How will you develop your reasoning?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b="1"/>
              <a:t>How will your knowledge of the audience influence your reasoning across multiple subclaims?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b="1"/>
              <a:t>How will you identify counterarguments?</a:t>
            </a:r>
          </a:p>
          <a:p>
            <a:endParaRPr lang="en" sz="1800" b="1"/>
          </a:p>
        </p:txBody>
      </p:sp>
      <p:pic>
        <p:nvPicPr>
          <p:cNvPr id="342" name="Shape 34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33950" y="1423475"/>
            <a:ext cx="3171425" cy="31885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Complexifying Reasoning</a:t>
            </a:r>
          </a:p>
        </p:txBody>
      </p:sp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-Use one of the strategies provided in the </a:t>
            </a:r>
            <a:r>
              <a:rPr lang="en" sz="2400">
                <a:solidFill>
                  <a:srgbClr val="DA0002"/>
                </a:solidFill>
              </a:rPr>
              <a:t>analytical tool box </a:t>
            </a:r>
            <a:r>
              <a:rPr lang="en" sz="2400"/>
              <a:t>to deepen your line of reasoning.</a:t>
            </a:r>
          </a:p>
          <a:p>
            <a:pPr>
              <a:buNone/>
            </a:pPr>
            <a:r>
              <a:rPr lang="en" sz="2400"/>
              <a:t>-Post your claim/line of reasoning to the Google Community - category “gun control”</a:t>
            </a:r>
          </a:p>
        </p:txBody>
      </p:sp>
      <p:pic>
        <p:nvPicPr>
          <p:cNvPr id="349" name="Shape 3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858800" y="1545250"/>
            <a:ext cx="3784900" cy="32824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 b="1"/>
              <a:t>until 12:15</a:t>
            </a:r>
          </a:p>
        </p:txBody>
      </p:sp>
      <p:pic>
        <p:nvPicPr>
          <p:cNvPr id="355" name="Shape 3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893225" y="107875"/>
            <a:ext cx="3526100" cy="411757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Rebuttal</a:t>
            </a:r>
          </a:p>
        </p:txBody>
      </p:sp>
      <p:sp>
        <p:nvSpPr>
          <p:cNvPr id="361" name="Shape 361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addressing counterclaims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What is Rebuttal?</a:t>
            </a:r>
          </a:p>
        </p:txBody>
      </p:sp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What someone who disagrees with any portion of the argument might say</a:t>
            </a:r>
          </a:p>
          <a:p>
            <a:pPr lvl="0" rtl="0">
              <a:buNone/>
            </a:pPr>
            <a:r>
              <a:rPr lang="en">
                <a:solidFill>
                  <a:srgbClr val="0099FF"/>
                </a:solidFill>
              </a:rPr>
              <a:t>Addressed by: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adding a </a:t>
            </a:r>
            <a:r>
              <a:rPr lang="en">
                <a:solidFill>
                  <a:srgbClr val="0099FF"/>
                </a:solidFill>
              </a:rPr>
              <a:t>qualifier</a:t>
            </a:r>
            <a:r>
              <a:rPr lang="en"/>
              <a:t> to the claim 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writing a </a:t>
            </a:r>
            <a:r>
              <a:rPr lang="en">
                <a:solidFill>
                  <a:srgbClr val="0099FF"/>
                </a:solidFill>
              </a:rPr>
              <a:t>response</a:t>
            </a:r>
            <a:r>
              <a:rPr lang="en"/>
              <a:t> explaining why the counter-argument does not overcome the claim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Wing$ Saga - Beth Srigley</a:t>
            </a:r>
          </a:p>
        </p:txBody>
      </p:sp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The Wing$ video (3-4 times) + lyrics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NBA version of video - make a claim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Macklemore’s response to claim that he sold out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Critic’s rebuttal to Macklemore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Students wrote a claim about who they agreed with an why, pointing to strongest evidence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Assessment</a:t>
            </a:r>
          </a:p>
        </p:txBody>
      </p:sp>
      <p:sp>
        <p:nvSpPr>
          <p:cNvPr id="379" name="Shape 379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tools &amp; artifacts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Freebody &amp; Luke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2206093"/>
            <a:ext cx="9144000" cy="136080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Workshop Evaluation</a:t>
            </a:r>
          </a:p>
        </p:txBody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Share your feedback at:</a:t>
            </a:r>
          </a:p>
          <a:p>
            <a:endParaRPr lang="en"/>
          </a:p>
          <a:p>
            <a:pPr lvl="0" rtl="0">
              <a:buNone/>
            </a:pPr>
            <a:r>
              <a:rPr lang="en" b="1"/>
              <a:t>www.surveymonkey.com/s/litworkshopeval</a:t>
            </a:r>
          </a:p>
          <a:p>
            <a:endParaRPr lang="en" b="1"/>
          </a:p>
          <a:p>
            <a:pPr>
              <a:buNone/>
            </a:pPr>
            <a:r>
              <a:rPr lang="en"/>
              <a:t>Link is also on the wiki homepage.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Keep Sharing!</a:t>
            </a:r>
          </a:p>
        </p:txBody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Please continue to share compelling visual &amp; textual arguments, ideas, &amp; resources to the </a:t>
            </a:r>
            <a:r>
              <a:rPr lang="en">
                <a:solidFill>
                  <a:srgbClr val="DA0002"/>
                </a:solidFill>
              </a:rPr>
              <a:t>Google Community</a:t>
            </a:r>
            <a:r>
              <a:rPr lang="en"/>
              <a:t>.  </a:t>
            </a:r>
          </a:p>
        </p:txBody>
      </p:sp>
      <p:pic>
        <p:nvPicPr>
          <p:cNvPr id="392" name="Shape 39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206975" y="1394999"/>
            <a:ext cx="3110800" cy="31108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Critical Literacy - reader practices</a:t>
            </a:r>
          </a:p>
        </p:txBody>
      </p:sp>
      <p:pic>
        <p:nvPicPr>
          <p:cNvPr id="65" name="Shape 6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329187" y="1328412"/>
            <a:ext cx="4485625" cy="346917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1070750" y="1639250"/>
            <a:ext cx="914099" cy="24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outside to inside - 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7234750" y="1639250"/>
            <a:ext cx="1384499" cy="24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inside: experiencing and affected by the text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835550" y="3559650"/>
            <a:ext cx="1384499" cy="24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inside/outside:understand, participate, use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7234750" y="3499450"/>
            <a:ext cx="914099" cy="24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outside: author’s meaning &amp; motives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Key Tenets of Critical Literacy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200"/>
              <a:t>involves having a critical perspective</a:t>
            </a:r>
          </a:p>
          <a:p>
            <a:pPr marL="457200" lvl="0" indent="-3683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200"/>
              <a:t>students’ cultural knowledge &amp; multimedia literacy should be used</a:t>
            </a:r>
          </a:p>
          <a:p>
            <a:pPr marL="457200" lvl="0" indent="-3683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200"/>
              <a:t>the world is a socially constructed text to be read</a:t>
            </a:r>
          </a:p>
          <a:p>
            <a:pPr marL="457200" lvl="0" indent="-3683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200"/>
              <a:t>texts are never neutral</a:t>
            </a:r>
          </a:p>
          <a:p>
            <a:pPr marL="457200" lvl="0" indent="-3683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200"/>
              <a:t>texts position us in certain ways: interrogate their POV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200"/>
              <a:t>6. our reading is never neutral: interrogate our own POV</a:t>
            </a:r>
          </a:p>
          <a:p>
            <a:pPr lvl="0" rtl="0">
              <a:buNone/>
            </a:pPr>
            <a:r>
              <a:rPr lang="en" sz="2200"/>
              <a:t>7. understand sociopolitical systems: relationship between language &amp; power</a:t>
            </a:r>
          </a:p>
          <a:p>
            <a:pPr lvl="0">
              <a:buNone/>
            </a:pPr>
            <a:r>
              <a:rPr lang="en" sz="2200"/>
              <a:t>8. text design &amp; production = opp for critique &amp; transformation </a:t>
            </a:r>
            <a:r>
              <a:rPr lang="en" sz="1400"/>
              <a:t>(authentic audience)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Code Switching with Texts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Different media require students to code switch.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Give them practice by using a variety of media. 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Scaffold this code switching when you introduce a new type of media</a:t>
            </a:r>
          </a:p>
          <a:p>
            <a:pPr marL="9144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multiple reads/viewing/listens</a:t>
            </a:r>
          </a:p>
          <a:p>
            <a:pPr marL="9144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strategies for each read/viewing</a:t>
            </a:r>
          </a:p>
          <a:p>
            <a:pPr marL="914400" lvl="0" indent="-3810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specific strategies for each medium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/>
        </p:nvSpPr>
        <p:spPr>
          <a:xfrm>
            <a:off x="668650" y="534925"/>
            <a:ext cx="7776899" cy="3590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Students must be able to analyze a </a:t>
            </a:r>
            <a:r>
              <a:rPr lang="en" sz="3000">
                <a:solidFill>
                  <a:srgbClr val="DA0002"/>
                </a:solidFill>
              </a:rPr>
              <a:t>task</a:t>
            </a:r>
            <a:r>
              <a:rPr lang="en" sz="3000">
                <a:solidFill>
                  <a:schemeClr val="dk1"/>
                </a:solidFill>
              </a:rPr>
              <a:t> and determine, then use, </a:t>
            </a:r>
            <a:r>
              <a:rPr lang="en" sz="3000">
                <a:solidFill>
                  <a:srgbClr val="DA0002"/>
                </a:solidFill>
              </a:rPr>
              <a:t>strategies</a:t>
            </a:r>
            <a:r>
              <a:rPr lang="en" sz="3000">
                <a:solidFill>
                  <a:schemeClr val="dk1"/>
                </a:solidFill>
              </a:rPr>
              <a:t> that will help them complete that task.  </a:t>
            </a:r>
          </a:p>
          <a:p>
            <a:endParaRPr lang="en" sz="3000">
              <a:solidFill>
                <a:schemeClr val="dk1"/>
              </a:solidFill>
            </a:endParaRPr>
          </a:p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We must provide and model those </a:t>
            </a:r>
            <a:r>
              <a:rPr lang="en" sz="3000">
                <a:solidFill>
                  <a:srgbClr val="DA0002"/>
                </a:solidFill>
              </a:rPr>
              <a:t>strategies</a:t>
            </a:r>
            <a:r>
              <a:rPr lang="en" sz="3000">
                <a:solidFill>
                  <a:schemeClr val="dk1"/>
                </a:solidFill>
              </a:rPr>
              <a:t> as the </a:t>
            </a:r>
            <a:r>
              <a:rPr lang="en" sz="3000">
                <a:solidFill>
                  <a:srgbClr val="DA0002"/>
                </a:solidFill>
              </a:rPr>
              <a:t>tasks</a:t>
            </a:r>
            <a:r>
              <a:rPr lang="en" sz="3000">
                <a:solidFill>
                  <a:schemeClr val="dk1"/>
                </a:solidFill>
              </a:rPr>
              <a:t> increase in complexity.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>
                <a:solidFill>
                  <a:srgbClr val="DA0002"/>
                </a:solidFill>
              </a:rPr>
              <a:t>SPIRALING SKILL COMPLEXITY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1418</Words>
  <Application>Microsoft Macintosh PowerPoint</Application>
  <PresentationFormat>On-screen Show (16:9)</PresentationFormat>
  <Paragraphs>268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swiss</vt:lpstr>
      <vt:lpstr>The Art of  Teaching Argument evidence, reasoning, rebuttal &amp; assessment  artofteachingargument.wikispaces.com </vt:lpstr>
      <vt:lpstr>Schedule</vt:lpstr>
      <vt:lpstr>Today’s Goals</vt:lpstr>
      <vt:lpstr>Your Goal Today? </vt:lpstr>
      <vt:lpstr>Freebody &amp; Luke</vt:lpstr>
      <vt:lpstr>Critical Literacy - reader practices</vt:lpstr>
      <vt:lpstr>Key Tenets of Critical Literacy</vt:lpstr>
      <vt:lpstr>Code Switching with Texts</vt:lpstr>
      <vt:lpstr>PowerPoint Presentation</vt:lpstr>
      <vt:lpstr>Tasks vs. Strategies</vt:lpstr>
      <vt:lpstr>Deep Engagement </vt:lpstr>
      <vt:lpstr>Task Design &amp; Scaffolding</vt:lpstr>
      <vt:lpstr>Designing for Flow Experience </vt:lpstr>
      <vt:lpstr>Plan for Active Engagement &amp; Flow</vt:lpstr>
      <vt:lpstr>Where on the Task Trajectory?</vt:lpstr>
      <vt:lpstr>Task Considerations</vt:lpstr>
      <vt:lpstr>Selecting Evidence</vt:lpstr>
      <vt:lpstr>Reading Is Key</vt:lpstr>
      <vt:lpstr>Your Table Task</vt:lpstr>
      <vt:lpstr>Unpacking - Prescribed Task</vt:lpstr>
      <vt:lpstr>Task Progression - Sorting &amp; Selecting Evidence</vt:lpstr>
      <vt:lpstr>Task Progression - Developing a Written Argument</vt:lpstr>
      <vt:lpstr>Subskills - Guided Task</vt:lpstr>
      <vt:lpstr>Task Considerations</vt:lpstr>
      <vt:lpstr>Reasoning</vt:lpstr>
      <vt:lpstr>What Is Reasoning?</vt:lpstr>
      <vt:lpstr>Matt Damon vs. Reporter/Camera Man</vt:lpstr>
      <vt:lpstr>Discuss</vt:lpstr>
      <vt:lpstr>What Characterizes Strong Reasoning?</vt:lpstr>
      <vt:lpstr>Strong Reasoning</vt:lpstr>
      <vt:lpstr>PowerPoint Presentation</vt:lpstr>
      <vt:lpstr>Comparing Reasoning</vt:lpstr>
      <vt:lpstr>Viewing Questions</vt:lpstr>
      <vt:lpstr>PBS - Audience &amp; Claims</vt:lpstr>
      <vt:lpstr>Stop &amp; Jot</vt:lpstr>
      <vt:lpstr>Post-viewing Analysis</vt:lpstr>
      <vt:lpstr>CNN - Rebuttal, Response &amp; Rhetoric</vt:lpstr>
      <vt:lpstr>Turn &amp; Talk</vt:lpstr>
      <vt:lpstr>Glenn Beck - Reasoning &amp; Bias</vt:lpstr>
      <vt:lpstr>Reasoning &amp; Bias</vt:lpstr>
      <vt:lpstr>Comparison/Contrast</vt:lpstr>
      <vt:lpstr>Argument Task - Foundations</vt:lpstr>
      <vt:lpstr>Process</vt:lpstr>
      <vt:lpstr>Complexifying Reasoning</vt:lpstr>
      <vt:lpstr>PowerPoint Presentation</vt:lpstr>
      <vt:lpstr>Rebuttal</vt:lpstr>
      <vt:lpstr>What is Rebuttal?</vt:lpstr>
      <vt:lpstr>The Wing$ Saga - Beth Srigley</vt:lpstr>
      <vt:lpstr>Assessment</vt:lpstr>
      <vt:lpstr>Workshop Evaluation</vt:lpstr>
      <vt:lpstr>Keep Sharing!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 of  Teaching Argument evidence, reasoning, rebuttal &amp; assessment  artofteachingargument.wikispaces.com </dc:title>
  <cp:lastModifiedBy>student</cp:lastModifiedBy>
  <cp:revision>1</cp:revision>
  <dcterms:modified xsi:type="dcterms:W3CDTF">2014-03-13T02:37:56Z</dcterms:modified>
</cp:coreProperties>
</file>